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7" r:id="rId4"/>
    <p:sldId id="259" r:id="rId5"/>
    <p:sldId id="277" r:id="rId6"/>
    <p:sldId id="276" r:id="rId7"/>
    <p:sldId id="279" r:id="rId8"/>
    <p:sldId id="280" r:id="rId9"/>
    <p:sldId id="274" r:id="rId10"/>
    <p:sldId id="275" r:id="rId11"/>
    <p:sldId id="278" r:id="rId12"/>
    <p:sldId id="281" r:id="rId1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4705" autoAdjust="0"/>
  </p:normalViewPr>
  <p:slideViewPr>
    <p:cSldViewPr>
      <p:cViewPr varScale="1">
        <p:scale>
          <a:sx n="85" d="100"/>
          <a:sy n="85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25" y="-77"/>
      </p:cViewPr>
      <p:guideLst>
        <p:guide orient="horz" pos="2956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012"/>
            <a:ext cx="3077739" cy="4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8012"/>
            <a:ext cx="3077739" cy="4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122E96-1609-4F30-95DA-87DF19A6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3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86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86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 smtClean="0"/>
            </a:lvl1pPr>
          </a:lstStyle>
          <a:p>
            <a:pPr>
              <a:defRPr/>
            </a:pPr>
            <a:fld id="{C7E659DC-9A0A-4C3D-A7B8-730BB3A10417}" type="datetimeFigureOut">
              <a:rPr lang="en-US"/>
              <a:pPr>
                <a:defRPr/>
              </a:pPr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806"/>
            <a:ext cx="5681980" cy="4224573"/>
          </a:xfrm>
          <a:prstGeom prst="rect">
            <a:avLst/>
          </a:prstGeom>
        </p:spPr>
        <p:txBody>
          <a:bodyPr vert="horz" lIns="93241" tIns="46621" rIns="93241" bIns="4662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012"/>
            <a:ext cx="3077739" cy="468863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8012"/>
            <a:ext cx="3077739" cy="468863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EC3194-1F53-40E9-9310-C88514D63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15810-6CAD-44D7-80C9-EE0001D51C5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E1EB-0347-4DB4-B8E6-EDE2ECB6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A829-B2B2-4443-8DE0-DBF857297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F8A0A-D368-4C52-B9C3-051BC2A03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0A49-D250-47D8-B9B9-DAAE61CF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F6E1-874D-49B7-AE79-BF1C389E3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90E4-D57C-4576-B91D-B00A3C1A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6C1F-582A-4C26-B235-EA7286FD6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35642-A2B7-435E-9D4F-6DF826C24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E2FB-9C87-4991-82D1-2CC3AC901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87E5-9F88-4E3D-9E1C-9FA85613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5390-BC07-4746-8A93-C3EC5C320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B8A4DF-9F24-4E75-9D9E-4715A27C3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erbaric-clearinghous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3048000"/>
          </a:xfrm>
        </p:spPr>
        <p:txBody>
          <a:bodyPr/>
          <a:lstStyle/>
          <a:p>
            <a:pPr eaLnBrk="1" hangingPunct="1"/>
            <a:r>
              <a:rPr lang="en-US" altLang="en-US" dirty="0"/>
              <a:t> 72” dia., 8 person rated, Dual Lock Clinical Multiplace </a:t>
            </a:r>
            <a:br>
              <a:rPr lang="en-US" altLang="en-US" dirty="0"/>
            </a:br>
            <a:r>
              <a:rPr lang="en-US" altLang="en-US" dirty="0"/>
              <a:t>Hyperbaric System</a:t>
            </a:r>
            <a:br>
              <a:rPr lang="en-US" altLang="en-US" dirty="0"/>
            </a:br>
            <a:endParaRPr lang="en-US" alt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352800"/>
            <a:ext cx="6400800" cy="3124200"/>
          </a:xfrm>
        </p:spPr>
        <p:txBody>
          <a:bodyPr/>
          <a:lstStyle/>
          <a:p>
            <a:r>
              <a:rPr lang="en-US" sz="1400" dirty="0"/>
              <a:t>Offered by</a:t>
            </a:r>
          </a:p>
          <a:p>
            <a:r>
              <a:rPr lang="en-US" sz="1400" dirty="0"/>
              <a:t>Hyperbaric Clearinghouse, Inc.</a:t>
            </a:r>
          </a:p>
          <a:p>
            <a:r>
              <a:rPr lang="en-US" sz="1400" dirty="0">
                <a:hlinkClick r:id="rId3"/>
              </a:rPr>
              <a:t>www.hyperbaric-clearinghouse.com</a:t>
            </a:r>
            <a:endParaRPr lang="en-US" sz="1400" dirty="0"/>
          </a:p>
          <a:p>
            <a:r>
              <a:rPr lang="en-US" sz="1400" dirty="0"/>
              <a:t>HCI Reference:  AN-518, R2</a:t>
            </a:r>
          </a:p>
          <a:p>
            <a:r>
              <a:rPr lang="en-US" sz="1400" dirty="0"/>
              <a:t>Effective Date:  December 1, 2021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400" u="sng" dirty="0"/>
              <a:t>Applicable Rules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/>
              <a:t>NFPA 99, Chapter 20/14 “Hyperbaric Facilities”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/>
              <a:t>ASME-PVHO-1 “Safety Code for Pressure Vessels for Human Occupancy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6" y="228600"/>
            <a:ext cx="777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093204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Fire Suppression Deluge System Water Tank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6235B-5318-441C-99B5-F2ED8166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23" y="1696025"/>
            <a:ext cx="5368954" cy="40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7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D765-C29E-47AE-A8DA-A0ED19A8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Chamber, Control Console, Tanks on Truck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E1336-AB2A-4F34-B5F4-8092E4673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6536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D765-C29E-47AE-A8DA-A0ED19A8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52400"/>
            <a:ext cx="8229600" cy="1143000"/>
          </a:xfrm>
        </p:spPr>
        <p:txBody>
          <a:bodyPr/>
          <a:lstStyle/>
          <a:p>
            <a:r>
              <a:rPr lang="en-US" sz="2800" dirty="0"/>
              <a:t>Budgetary Pricing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A71BA-5996-45EC-A5AF-D25A38D8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64" y="990600"/>
            <a:ext cx="664022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72” dia., Multiplace HBOT System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28600" y="990600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b="1" dirty="0"/>
              <a:t>Key Features</a:t>
            </a:r>
            <a:endParaRPr lang="en-US" sz="2200" dirty="0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72” ID by 18 feet overall length, built 2005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6 ATA operating pressure rating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Manufacturer (</a:t>
            </a:r>
            <a:r>
              <a:rPr lang="en-US" dirty="0" err="1"/>
              <a:t>HyperTek</a:t>
            </a:r>
            <a:r>
              <a:rPr lang="en-US" dirty="0"/>
              <a:t>) states the system is NFPA 99 compliant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Main (Treatment) Lock is currently outfitted for  8 patients and 1 attendants.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Full Service Entry Lock is outfitted for 2 patient and 1 attendant.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Rectangular patient entry door to Main Lock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36” Diameter Round doors from Main Lock to Entry Lock and Entry Lock to exterior.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Easy-to-use rolling door pass-thru lock to Main Lock.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 txBox="1">
            <a:spLocks/>
          </p:cNvSpPr>
          <p:nvPr/>
        </p:nvSpPr>
        <p:spPr>
          <a:xfrm>
            <a:off x="248174" y="914400"/>
            <a:ext cx="8895826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0" indent="-2270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Lock/Chamber </a:t>
            </a:r>
          </a:p>
          <a:p>
            <a:pPr algn="l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  </a:t>
            </a:r>
            <a:r>
              <a:rPr lang="en-US" dirty="0"/>
              <a:t>Bunks for four patients converting to seating for 8 patients </a:t>
            </a:r>
          </a:p>
          <a:p>
            <a:pPr algn="l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  </a:t>
            </a:r>
            <a:r>
              <a:rPr lang="en-US" dirty="0"/>
              <a:t>Built In Breathing System (BIBS) w/overboard dump, 10 sets) </a:t>
            </a:r>
          </a:p>
          <a:p>
            <a:pPr algn="l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dirty="0"/>
              <a:t> Deluxe powder coated control console </a:t>
            </a:r>
          </a:p>
          <a:p>
            <a:pPr algn="l"/>
            <a:r>
              <a:rPr lang="en-US" dirty="0"/>
              <a:t>•   CO2 analyzer (Drager hand held) </a:t>
            </a:r>
          </a:p>
          <a:p>
            <a:pPr algn="l"/>
            <a:r>
              <a:rPr lang="en-US" dirty="0"/>
              <a:t>•   Oxygen analyzer w/high &amp; low alarms </a:t>
            </a:r>
          </a:p>
          <a:p>
            <a:pPr algn="l"/>
            <a:r>
              <a:rPr lang="en-US" dirty="0"/>
              <a:t>•   Communication &amp; entertainment system, w/float charger </a:t>
            </a:r>
          </a:p>
          <a:p>
            <a:pPr algn="l"/>
            <a:r>
              <a:rPr lang="en-US" dirty="0"/>
              <a:t>•   Sound powered phone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LED fiber optic lighting system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Fire suppression system (FSS) water deluge ( FOG SYSTEM) &amp; hand lines as per NFPA-99-2012 Chapter 14 </a:t>
            </a:r>
          </a:p>
          <a:p>
            <a:pPr algn="l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72” dia., Multiplace HBOT System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267749" y="1219200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included are: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 suppression water tanks and related controls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 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Manifolds for reserve breathing air and oxygen supplies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Oxygen supply system.  In larger health care facilities, the chamber can often be supplied by the existing central oxygen supply system.  In free-standing sites and smaller medical facilities, a dedicated oxygen service is usually required.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 NFPA compliant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air plant consisting of duplex compressors capable of producing a total of 102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scfm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121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required volume tanks, dryer, and volume tanks.</a:t>
            </a: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option for 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an oxygen concentrator system capable of supporting 4 patients on a continuous basis for up to 6 hours, up to 8 on a surge basis is now available.  Very cost-effective for locations where oxygen is expensive, such as island communities.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72” dia., Multiplace HBOT System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6" y="228600"/>
            <a:ext cx="777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172200"/>
            <a:ext cx="766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exterior view of the chamber, as installed in its previous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4CE89-C175-4093-83C9-1DE265EC1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" y="1447800"/>
            <a:ext cx="7661246" cy="43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6" y="228600"/>
            <a:ext cx="777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Prepared for Shipping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5F749-9465-43FC-9340-179745F09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69" y="1325562"/>
            <a:ext cx="6207154" cy="46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4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8AD6-DA72-4CF3-963D-9DC64ED9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Lock Interior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6EF03-F5E6-4680-999A-4262E43A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3008511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84E5-E727-40EF-9481-8B987672B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50" y="1685731"/>
            <a:ext cx="3115670" cy="46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3C4B-0453-4C10-9E46-55E51093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Lock Interior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68C9FC-90C8-4851-8C81-BDC236897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2520"/>
            <a:ext cx="3876100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04740-7B29-44AE-9E43-4F49B90BD43F}"/>
              </a:ext>
            </a:extLst>
          </p:cNvPr>
          <p:cNvSpPr txBox="1"/>
          <p:nvPr/>
        </p:nvSpPr>
        <p:spPr>
          <a:xfrm>
            <a:off x="975049" y="6096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hood connections are along for front of each bench.  Hood flows are controlled from flowmeters on the main operating console.</a:t>
            </a:r>
          </a:p>
        </p:txBody>
      </p:sp>
    </p:spTree>
    <p:extLst>
      <p:ext uri="{BB962C8B-B14F-4D97-AF65-F5344CB8AC3E}">
        <p14:creationId xmlns:p14="http://schemas.microsoft.com/office/powerpoint/2010/main" val="56541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6" y="228600"/>
            <a:ext cx="777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172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Chamber, Compressed Air Receivers and Hand Line Water Tank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3F02F-320A-4AC3-91EA-20578395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07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</TotalTime>
  <Words>483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 72” dia., 8 person rated, Dual Lock Clinical Multiplace  Hyperbaric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Lock Interior</vt:lpstr>
      <vt:lpstr>Main Lock Interior</vt:lpstr>
      <vt:lpstr>PowerPoint Presentation</vt:lpstr>
      <vt:lpstr>PowerPoint Presentation</vt:lpstr>
      <vt:lpstr>Chamber, Control Console, Tanks on Truck</vt:lpstr>
      <vt:lpstr>Budgetary Pricing</vt:lpstr>
    </vt:vector>
  </TitlesOfParts>
  <Company>Hyperbaric Clearinghouse,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Reimers</dc:creator>
  <cp:lastModifiedBy>Stephen Reimers</cp:lastModifiedBy>
  <cp:revision>93</cp:revision>
  <cp:lastPrinted>2019-09-15T03:25:15Z</cp:lastPrinted>
  <dcterms:created xsi:type="dcterms:W3CDTF">2007-04-01T22:59:30Z</dcterms:created>
  <dcterms:modified xsi:type="dcterms:W3CDTF">2021-12-04T23:45:55Z</dcterms:modified>
</cp:coreProperties>
</file>